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6" r:id="rId1"/>
  </p:sldMasterIdLst>
  <p:notesMasterIdLst>
    <p:notesMasterId r:id="rId28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9" r:id="rId23"/>
    <p:sldId id="275" r:id="rId24"/>
    <p:sldId id="278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/>
    <p:restoredTop sz="94643"/>
  </p:normalViewPr>
  <p:slideViewPr>
    <p:cSldViewPr snapToGrid="0" snapToObjects="1">
      <p:cViewPr varScale="1">
        <p:scale>
          <a:sx n="76" d="100"/>
          <a:sy n="76" d="100"/>
        </p:scale>
        <p:origin x="21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B9BCD-0B30-7044-90F1-EB31A0C920CB}" type="datetimeFigureOut">
              <a:rPr lang="en-US" smtClean="0"/>
              <a:t>9/20/17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E187C-E246-3E49-95E2-D896EA37EC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888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F6934-3062-E948-8689-A1297DB1EB8C}" type="datetimeFigureOut">
              <a:rPr lang="en-US" smtClean="0"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39C5-BEF6-AD4B-A973-411D3E77B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F6934-3062-E948-8689-A1297DB1EB8C}" type="datetimeFigureOut">
              <a:rPr lang="en-US" smtClean="0"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39C5-BEF6-AD4B-A973-411D3E77B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F6934-3062-E948-8689-A1297DB1EB8C}" type="datetimeFigureOut">
              <a:rPr lang="en-US" smtClean="0"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39C5-BEF6-AD4B-A973-411D3E77B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F6934-3062-E948-8689-A1297DB1EB8C}" type="datetimeFigureOut">
              <a:rPr lang="en-US" smtClean="0"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39C5-BEF6-AD4B-A973-411D3E77B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F6934-3062-E948-8689-A1297DB1EB8C}" type="datetimeFigureOut">
              <a:rPr lang="en-US" smtClean="0"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39C5-BEF6-AD4B-A973-411D3E77B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F6934-3062-E948-8689-A1297DB1EB8C}" type="datetimeFigureOut">
              <a:rPr lang="en-US" smtClean="0"/>
              <a:t>9/19/17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39C5-BEF6-AD4B-A973-411D3E77B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F6934-3062-E948-8689-A1297DB1EB8C}" type="datetimeFigureOut">
              <a:rPr lang="en-US" smtClean="0"/>
              <a:t>9/19/17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39C5-BEF6-AD4B-A973-411D3E77B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F6934-3062-E948-8689-A1297DB1EB8C}" type="datetimeFigureOut">
              <a:rPr lang="en-US" smtClean="0"/>
              <a:t>9/19/17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39C5-BEF6-AD4B-A973-411D3E77B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F6934-3062-E948-8689-A1297DB1EB8C}" type="datetimeFigureOut">
              <a:rPr lang="en-US" smtClean="0"/>
              <a:t>9/19/17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39C5-BEF6-AD4B-A973-411D3E77B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F6934-3062-E948-8689-A1297DB1EB8C}" type="datetimeFigureOut">
              <a:rPr lang="en-US" smtClean="0"/>
              <a:t>9/19/17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39C5-BEF6-AD4B-A973-411D3E77B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F6934-3062-E948-8689-A1297DB1EB8C}" type="datetimeFigureOut">
              <a:rPr lang="en-US" smtClean="0"/>
              <a:t>9/19/17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39C5-BEF6-AD4B-A973-411D3E77B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F6934-3062-E948-8689-A1297DB1EB8C}" type="datetimeFigureOut">
              <a:rPr lang="en-US" smtClean="0"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939C5-BEF6-AD4B-A973-411D3E77B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000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68365"/>
            <a:ext cx="9144000" cy="2387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STRICT_VARIANT</a:t>
            </a:r>
            <a:endParaRPr lang="en-US" dirty="0">
              <a:solidFill>
                <a:schemeClr val="bg1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602037"/>
            <a:ext cx="10888133" cy="2663295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A simpler variant in C++</a:t>
            </a:r>
          </a:p>
          <a:p>
            <a:r>
              <a:rPr lang="en-US" sz="4400" dirty="0" smtClean="0">
                <a:solidFill>
                  <a:schemeClr val="bg1"/>
                </a:solidFill>
              </a:rPr>
              <a:t>Chris Beck</a:t>
            </a:r>
          </a:p>
          <a:p>
            <a:r>
              <a:rPr lang="en-US" sz="4400" dirty="0" smtClean="0">
                <a:solidFill>
                  <a:srgbClr val="00B0F0"/>
                </a:solidFill>
              </a:rPr>
              <a:t>https://</a:t>
            </a:r>
            <a:r>
              <a:rPr lang="en-US" sz="4400" dirty="0" err="1" smtClean="0">
                <a:solidFill>
                  <a:srgbClr val="00B0F0"/>
                </a:solidFill>
              </a:rPr>
              <a:t>github.com</a:t>
            </a:r>
            <a:r>
              <a:rPr lang="en-US" sz="4400" dirty="0" smtClean="0">
                <a:solidFill>
                  <a:srgbClr val="00B0F0"/>
                </a:solidFill>
              </a:rPr>
              <a:t>/cbeck88/</a:t>
            </a:r>
            <a:r>
              <a:rPr lang="en-US" sz="4400" dirty="0" err="1" smtClean="0">
                <a:solidFill>
                  <a:srgbClr val="00B0F0"/>
                </a:solidFill>
              </a:rPr>
              <a:t>strict_variant</a:t>
            </a:r>
            <a:endParaRPr lang="en-US" sz="4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10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53075" y="1828799"/>
            <a:ext cx="10007600" cy="16312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void </a:t>
            </a:r>
            <a:r>
              <a:rPr lang="en-US" sz="2000" b="1" dirty="0" err="1" smtClean="0">
                <a:solidFill>
                  <a:schemeClr val="accent4"/>
                </a:solidFill>
                <a:latin typeface="Courier New" charset="0"/>
                <a:ea typeface="Courier New" charset="0"/>
                <a:cs typeface="Courier New" charset="0"/>
              </a:rPr>
              <a:t>print_variant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boost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::variant&lt;</a:t>
            </a:r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float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&gt; v) {</a:t>
            </a:r>
          </a:p>
          <a:p>
            <a:r>
              <a:rPr 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 boost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apply_visitor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([](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auto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val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) {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                      </a:t>
            </a:r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val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  <a:endParaRPr lang="en-US" sz="2000" b="1" dirty="0" smtClean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                    }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, v);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94266" y="389471"/>
            <a:ext cx="108373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Using a lambda as a visitor (C++14)</a:t>
            </a:r>
            <a:r>
              <a:rPr lang="en-US" sz="44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:</a:t>
            </a:r>
            <a:endParaRPr lang="en-US" sz="44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4266" y="4656667"/>
            <a:ext cx="108373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No promotion here!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More generally, use templates in the visitor object.</a:t>
            </a:r>
            <a:endParaRPr lang="en-US" sz="36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21957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53075" y="1405468"/>
            <a:ext cx="10007600" cy="31700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mini_xml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  <a:endParaRPr lang="en-US" sz="2000" b="1" dirty="0">
              <a:solidFill>
                <a:schemeClr val="accent2">
                  <a:lumMod val="40000"/>
                  <a:lumOff val="60000"/>
                </a:schemeClr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endParaRPr lang="en-US" sz="2000" b="1" dirty="0" smtClean="0">
              <a:solidFill>
                <a:schemeClr val="accent2">
                  <a:lumMod val="40000"/>
                  <a:lumOff val="60000"/>
                </a:schemeClr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using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mini_xml_node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=</a:t>
            </a:r>
          </a:p>
          <a:p>
            <a:r>
              <a:rPr 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 boost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::variant&lt;</a:t>
            </a:r>
            <a:r>
              <a:rPr 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boost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recursive_wrapper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&lt;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mini_xml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&gt;,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              </a:t>
            </a:r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string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&gt;;</a:t>
            </a:r>
          </a:p>
          <a:p>
            <a:endParaRPr lang="en-US" sz="2000" b="1" dirty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mini_xml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{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string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name;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vector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&lt;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mini_xml_node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&gt; children;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};</a:t>
            </a:r>
            <a:endParaRPr lang="en-US" sz="2000" b="1" dirty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94266" y="389471"/>
            <a:ext cx="108373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Recursive Data Structures (XML)</a:t>
            </a:r>
            <a:endParaRPr lang="en-US" sz="44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4266" y="4707466"/>
            <a:ext cx="108373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recursive_wrapper</a:t>
            </a:r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&lt;</a:t>
            </a:r>
            <a:r>
              <a:rPr lang="en-US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T</a:t>
            </a:r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</a:t>
            </a:r>
            <a:r>
              <a:rPr lang="en-US" sz="32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is “syntactic sugar”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It works like </a:t>
            </a:r>
            <a:r>
              <a:rPr lang="en-US" sz="3200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std</a:t>
            </a:r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::</a:t>
            </a:r>
            <a:r>
              <a:rPr lang="en-US" sz="3200" dirty="0" err="1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unique_ptr</a:t>
            </a:r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&lt;</a:t>
            </a:r>
            <a:r>
              <a:rPr lang="en-US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T</a:t>
            </a:r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But when visiting, or using 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get</a:t>
            </a: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can pretend it is </a:t>
            </a:r>
            <a:r>
              <a:rPr lang="en-US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T</a:t>
            </a: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</a:t>
            </a:r>
            <a:endParaRPr lang="en-US" sz="36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49651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53075" y="1405468"/>
            <a:ext cx="10007600" cy="470898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enum</a:t>
            </a:r>
            <a:r>
              <a:rPr lang="en-US" sz="2000" b="1" dirty="0">
                <a:solidFill>
                  <a:schemeClr val="accent4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accent4"/>
                </a:solidFill>
                <a:latin typeface="Courier New" charset="0"/>
                <a:ea typeface="Courier New" charset="0"/>
                <a:cs typeface="Courier New" charset="0"/>
              </a:rPr>
              <a:t>Message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{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Quit,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ChangeColor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(i32, i32, i32),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Move { x: i32, y: i32 },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Write(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String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),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en-US" sz="2000" b="1" dirty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fn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 smtClean="0">
                <a:solidFill>
                  <a:schemeClr val="accent4"/>
                </a:solidFill>
                <a:latin typeface="Courier New" charset="0"/>
                <a:ea typeface="Courier New" charset="0"/>
                <a:cs typeface="Courier New" charset="0"/>
              </a:rPr>
              <a:t>process_message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msg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: Message) {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match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msg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{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  Message::Quit =&gt; quit(),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 Message::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ChangeColor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(r, g, b) =&gt;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change_color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(r, g, b),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 Message::Move { x, y } =&gt;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move_cursor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(x, y),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 Message::Write(s) =&gt; </a:t>
            </a:r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println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!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"{}"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, s);</a:t>
            </a:r>
            <a:endParaRPr lang="en-US" sz="2000" b="1" dirty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}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94266" y="389471"/>
            <a:ext cx="108373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Pattern Matching (Rust):</a:t>
            </a:r>
            <a:endParaRPr lang="en-US" sz="44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9351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53075" y="1405468"/>
            <a:ext cx="10007600" cy="409342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using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Message = </a:t>
            </a:r>
            <a:r>
              <a:rPr 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boost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::variant&lt;Quit,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                         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ChangeColor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,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                            Move,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                            Write&gt;;</a:t>
            </a:r>
          </a:p>
          <a:p>
            <a:endParaRPr lang="en-US" sz="2000" b="1" dirty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void </a:t>
            </a:r>
            <a:r>
              <a:rPr lang="en-US" sz="2000" b="1" dirty="0" err="1" smtClean="0">
                <a:solidFill>
                  <a:schemeClr val="accent4"/>
                </a:solidFill>
                <a:latin typeface="Courier New" charset="0"/>
                <a:ea typeface="Courier New" charset="0"/>
                <a:cs typeface="Courier New" charset="0"/>
              </a:rPr>
              <a:t>process_message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Message &amp;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msg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) {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boost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apply_visitor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 overload([](Quit) { quit(); },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          [](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ChangeColor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c) {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change_color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c.r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c.g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c.b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); }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          [](Move m) {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move_cursor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m.x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m.y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); }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          [](Write w) { </a:t>
            </a:r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w.s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 }),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 ,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msg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94266" y="389471"/>
            <a:ext cx="108373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Pattern Matching (C++):</a:t>
            </a:r>
            <a:endParaRPr lang="en-US" sz="44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5672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Existing Implementations</a:t>
            </a:r>
            <a:endParaRPr lang="en-US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5462" y="1825625"/>
            <a:ext cx="7620001" cy="3051175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boost</a:t>
            </a:r>
            <a:r>
              <a:rPr lang="en-US" sz="40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::variant</a:t>
            </a:r>
          </a:p>
          <a:p>
            <a:r>
              <a:rPr lang="en-US" sz="4000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std</a:t>
            </a:r>
            <a:r>
              <a:rPr lang="en-US" sz="40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::variant </a:t>
            </a:r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(C++17)</a:t>
            </a:r>
            <a:endParaRPr lang="en-US" sz="4000" dirty="0" smtClean="0">
              <a:solidFill>
                <a:schemeClr val="bg1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4000" dirty="0" err="1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strict_variant</a:t>
            </a:r>
            <a:r>
              <a:rPr lang="en-US" sz="40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(this talk)</a:t>
            </a:r>
          </a:p>
          <a:p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and others...</a:t>
            </a:r>
            <a:endParaRPr lang="en-US" sz="4000" dirty="0">
              <a:solidFill>
                <a:schemeClr val="bg1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02266" y="4876800"/>
            <a:ext cx="97874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Surprisingly, many significant design differences and tradeoffs!</a:t>
            </a:r>
            <a:endParaRPr lang="en-US" sz="36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21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Problem: Exception Safety</a:t>
            </a:r>
            <a:endParaRPr lang="en-US" sz="66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4267" y="1727202"/>
            <a:ext cx="108034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How to handle </a:t>
            </a:r>
            <a:r>
              <a:rPr lang="en-US" sz="3600" i="1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throwing</a:t>
            </a: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600" i="1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type-changing</a:t>
            </a: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assignment.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~A()</a:t>
            </a:r>
            <a:endParaRPr lang="en-US" sz="3600" dirty="0" smtClean="0">
              <a:solidFill>
                <a:schemeClr val="bg1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571500" indent="-571500">
              <a:buFont typeface="Arial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Now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B(...)</a:t>
            </a: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throws...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Now what? </a:t>
            </a: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A</a:t>
            </a: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is already gone, and have no 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B</a:t>
            </a:r>
            <a:endParaRPr lang="en-US" sz="36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19599" y="4893732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30797" y="4893735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841997" y="4893733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553195" y="4893736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419599" y="4893732"/>
            <a:ext cx="1405465" cy="745066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accent2"/>
                </a:solidFill>
                <a:latin typeface="Courier" charset="0"/>
                <a:ea typeface="Courier" charset="0"/>
                <a:cs typeface="Courier" charset="0"/>
              </a:rPr>
              <a:t>A</a:t>
            </a:r>
            <a:endParaRPr lang="en-US" sz="3600" dirty="0">
              <a:solidFill>
                <a:schemeClr val="accent2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419599" y="3481528"/>
            <a:ext cx="2844808" cy="1412204"/>
            <a:chOff x="4419599" y="3481528"/>
            <a:chExt cx="2844808" cy="1412204"/>
          </a:xfrm>
        </p:grpSpPr>
        <p:sp>
          <p:nvSpPr>
            <p:cNvPr id="12" name="Oval 11"/>
            <p:cNvSpPr/>
            <p:nvPr/>
          </p:nvSpPr>
          <p:spPr>
            <a:xfrm>
              <a:off x="6350002" y="3481528"/>
              <a:ext cx="914405" cy="914405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solidFill>
                    <a:schemeClr val="accent1"/>
                  </a:solidFill>
                  <a:latin typeface="Courier" charset="0"/>
                  <a:ea typeface="Courier" charset="0"/>
                  <a:cs typeface="Courier" charset="0"/>
                </a:rPr>
                <a:t>B</a:t>
              </a:r>
              <a:endParaRPr lang="en-US" sz="3600" dirty="0">
                <a:solidFill>
                  <a:schemeClr val="accent1"/>
                </a:solidFill>
                <a:latin typeface="Courier" charset="0"/>
                <a:ea typeface="Courier" charset="0"/>
                <a:cs typeface="Courier" charset="0"/>
              </a:endParaRPr>
            </a:p>
          </p:txBody>
        </p:sp>
        <p:cxnSp>
          <p:nvCxnSpPr>
            <p:cNvPr id="14" name="Straight Connector 13"/>
            <p:cNvCxnSpPr>
              <a:stCxn id="12" idx="2"/>
            </p:cNvCxnSpPr>
            <p:nvPr/>
          </p:nvCxnSpPr>
          <p:spPr>
            <a:xfrm flipH="1">
              <a:off x="4419599" y="3938731"/>
              <a:ext cx="1930403" cy="9550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2" idx="6"/>
            </p:cNvCxnSpPr>
            <p:nvPr/>
          </p:nvCxnSpPr>
          <p:spPr>
            <a:xfrm flipH="1">
              <a:off x="7247462" y="3938731"/>
              <a:ext cx="16945" cy="9550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3725333" y="4893739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0119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Solution: Double Storage</a:t>
            </a:r>
            <a:endParaRPr lang="en-US" sz="66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4267" y="1727202"/>
            <a:ext cx="108034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If 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B(...)</a:t>
            </a: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throws, still have </a:t>
            </a: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A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~A()</a:t>
            </a:r>
            <a:endParaRPr lang="en-US" sz="3600" dirty="0" smtClean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marL="571500" indent="-571500">
              <a:buFont typeface="Arial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When </a:t>
            </a:r>
            <a:r>
              <a:rPr lang="en-US" sz="36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C</a:t>
            </a: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comes, flip back to first side</a:t>
            </a:r>
            <a:endParaRPr lang="en-US" sz="36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19599" y="4893732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30797" y="4893735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841997" y="4893733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553195" y="4893736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419599" y="4893732"/>
            <a:ext cx="1405465" cy="745066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accent2"/>
                </a:solidFill>
                <a:latin typeface="Courier" charset="0"/>
                <a:ea typeface="Courier" charset="0"/>
                <a:cs typeface="Courier" charset="0"/>
              </a:rPr>
              <a:t>A</a:t>
            </a:r>
            <a:endParaRPr lang="en-US" sz="3600" dirty="0">
              <a:solidFill>
                <a:schemeClr val="accent2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7264397" y="3481528"/>
            <a:ext cx="2844808" cy="1412204"/>
            <a:chOff x="4419599" y="3481528"/>
            <a:chExt cx="2844808" cy="1412204"/>
          </a:xfrm>
        </p:grpSpPr>
        <p:sp>
          <p:nvSpPr>
            <p:cNvPr id="12" name="Oval 11"/>
            <p:cNvSpPr/>
            <p:nvPr/>
          </p:nvSpPr>
          <p:spPr>
            <a:xfrm>
              <a:off x="6350002" y="3481528"/>
              <a:ext cx="914405" cy="914405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solidFill>
                    <a:schemeClr val="accent1"/>
                  </a:solidFill>
                  <a:latin typeface="Courier" charset="0"/>
                  <a:ea typeface="Courier" charset="0"/>
                  <a:cs typeface="Courier" charset="0"/>
                </a:rPr>
                <a:t>B</a:t>
              </a:r>
              <a:endParaRPr lang="en-US" sz="3600" dirty="0">
                <a:solidFill>
                  <a:schemeClr val="accent1"/>
                </a:solidFill>
                <a:latin typeface="Courier" charset="0"/>
                <a:ea typeface="Courier" charset="0"/>
                <a:cs typeface="Courier" charset="0"/>
              </a:endParaRPr>
            </a:p>
          </p:txBody>
        </p:sp>
        <p:cxnSp>
          <p:nvCxnSpPr>
            <p:cNvPr id="14" name="Straight Connector 13"/>
            <p:cNvCxnSpPr>
              <a:stCxn id="12" idx="2"/>
            </p:cNvCxnSpPr>
            <p:nvPr/>
          </p:nvCxnSpPr>
          <p:spPr>
            <a:xfrm flipH="1">
              <a:off x="4419599" y="3938731"/>
              <a:ext cx="1930403" cy="9550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2" idx="6"/>
            </p:cNvCxnSpPr>
            <p:nvPr/>
          </p:nvCxnSpPr>
          <p:spPr>
            <a:xfrm flipH="1">
              <a:off x="7247462" y="3938731"/>
              <a:ext cx="16945" cy="9550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3725333" y="4893739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7264400" y="4893733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975598" y="4893736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686798" y="4893734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9397996" y="4893737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7247455" y="4893732"/>
            <a:ext cx="2827863" cy="74506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smtClean="0">
                <a:solidFill>
                  <a:schemeClr val="accent1"/>
                </a:solidFill>
                <a:latin typeface="Courier" charset="0"/>
                <a:ea typeface="Courier" charset="0"/>
                <a:cs typeface="Courier" charset="0"/>
              </a:rPr>
              <a:t>B</a:t>
            </a:r>
            <a:endParaRPr lang="en-US" sz="3600" dirty="0">
              <a:solidFill>
                <a:schemeClr val="accent1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725335" y="4893740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5</a:t>
            </a:r>
            <a:endParaRPr lang="en-US" sz="2800" dirty="0"/>
          </a:p>
        </p:txBody>
      </p:sp>
      <p:grpSp>
        <p:nvGrpSpPr>
          <p:cNvPr id="25" name="Group 24"/>
          <p:cNvGrpSpPr/>
          <p:nvPr/>
        </p:nvGrpSpPr>
        <p:grpSpPr>
          <a:xfrm>
            <a:off x="4411135" y="3464598"/>
            <a:ext cx="2142075" cy="1429134"/>
            <a:chOff x="5122332" y="3481528"/>
            <a:chExt cx="2142075" cy="1429134"/>
          </a:xfrm>
        </p:grpSpPr>
        <p:sp>
          <p:nvSpPr>
            <p:cNvPr id="26" name="Oval 25"/>
            <p:cNvSpPr/>
            <p:nvPr/>
          </p:nvSpPr>
          <p:spPr>
            <a:xfrm>
              <a:off x="6350002" y="3481528"/>
              <a:ext cx="914405" cy="91440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  <a:alpha val="5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smtClean="0">
                  <a:solidFill>
                    <a:schemeClr val="accent6">
                      <a:lumMod val="60000"/>
                      <a:lumOff val="40000"/>
                    </a:schemeClr>
                  </a:solidFill>
                  <a:latin typeface="Courier" charset="0"/>
                  <a:ea typeface="Courier" charset="0"/>
                  <a:cs typeface="Courier" charset="0"/>
                </a:rPr>
                <a:t>C</a:t>
              </a:r>
              <a:endParaRPr lang="en-US" sz="3600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" charset="0"/>
                <a:ea typeface="Courier" charset="0"/>
                <a:cs typeface="Courier" charset="0"/>
              </a:endParaRPr>
            </a:p>
          </p:txBody>
        </p:sp>
        <p:cxnSp>
          <p:nvCxnSpPr>
            <p:cNvPr id="27" name="Straight Connector 26"/>
            <p:cNvCxnSpPr>
              <a:endCxn id="10" idx="0"/>
            </p:cNvCxnSpPr>
            <p:nvPr/>
          </p:nvCxnSpPr>
          <p:spPr>
            <a:xfrm flipH="1">
              <a:off x="5122332" y="3938731"/>
              <a:ext cx="1227671" cy="971931"/>
            </a:xfrm>
            <a:prstGeom prst="line">
              <a:avLst/>
            </a:prstGeom>
            <a:solidFill>
              <a:schemeClr val="accent6">
                <a:lumMod val="60000"/>
                <a:lumOff val="40000"/>
                <a:alpha val="5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H="1">
              <a:off x="7247462" y="3938731"/>
              <a:ext cx="16945" cy="955001"/>
            </a:xfrm>
            <a:prstGeom prst="line">
              <a:avLst/>
            </a:prstGeom>
            <a:solidFill>
              <a:schemeClr val="accent6">
                <a:lumMod val="60000"/>
                <a:lumOff val="40000"/>
                <a:alpha val="5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82365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3" grpId="0" animBg="1"/>
      <p:bldP spid="2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Solution: </a:t>
            </a:r>
            <a:r>
              <a:rPr lang="en-US" sz="66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boost::variant</a:t>
            </a:r>
            <a:endParaRPr lang="en-US" sz="66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4267" y="1727202"/>
            <a:ext cx="108034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First move </a:t>
            </a: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A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 to heap. (If it fails, we are still ok.)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If 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B(...)</a:t>
            </a: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succeeds, delete </a:t>
            </a: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A</a:t>
            </a: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pointer.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If 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B(...)</a:t>
            </a: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fails, move </a:t>
            </a: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A</a:t>
            </a: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pointer to storage.</a:t>
            </a:r>
            <a:b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</a:b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                         (Can’t fail.)</a:t>
            </a:r>
            <a:endParaRPr lang="en-US" sz="3600" dirty="0" smtClean="0">
              <a:solidFill>
                <a:schemeClr val="accent2">
                  <a:lumMod val="40000"/>
                  <a:lumOff val="60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19599" y="4893732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30797" y="4893735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841997" y="4893733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553195" y="4893736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419599" y="4893732"/>
            <a:ext cx="1405465" cy="745066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accent2"/>
                </a:solidFill>
                <a:latin typeface="Courier" charset="0"/>
                <a:ea typeface="Courier" charset="0"/>
                <a:cs typeface="Courier" charset="0"/>
              </a:rPr>
              <a:t>A</a:t>
            </a:r>
            <a:endParaRPr lang="en-US" sz="3600" dirty="0">
              <a:solidFill>
                <a:schemeClr val="accent2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436532" y="3498464"/>
            <a:ext cx="2844808" cy="1412204"/>
            <a:chOff x="4419599" y="3481528"/>
            <a:chExt cx="2844808" cy="1412204"/>
          </a:xfrm>
        </p:grpSpPr>
        <p:sp>
          <p:nvSpPr>
            <p:cNvPr id="12" name="Oval 11"/>
            <p:cNvSpPr/>
            <p:nvPr/>
          </p:nvSpPr>
          <p:spPr>
            <a:xfrm>
              <a:off x="6350002" y="3481528"/>
              <a:ext cx="914405" cy="914405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solidFill>
                    <a:schemeClr val="accent1"/>
                  </a:solidFill>
                  <a:latin typeface="Courier" charset="0"/>
                  <a:ea typeface="Courier" charset="0"/>
                  <a:cs typeface="Courier" charset="0"/>
                </a:rPr>
                <a:t>B</a:t>
              </a:r>
              <a:endParaRPr lang="en-US" sz="3600" dirty="0">
                <a:solidFill>
                  <a:schemeClr val="accent1"/>
                </a:solidFill>
                <a:latin typeface="Courier" charset="0"/>
                <a:ea typeface="Courier" charset="0"/>
                <a:cs typeface="Courier" charset="0"/>
              </a:endParaRPr>
            </a:p>
          </p:txBody>
        </p:sp>
        <p:cxnSp>
          <p:nvCxnSpPr>
            <p:cNvPr id="14" name="Straight Connector 13"/>
            <p:cNvCxnSpPr>
              <a:stCxn id="12" idx="2"/>
            </p:cNvCxnSpPr>
            <p:nvPr/>
          </p:nvCxnSpPr>
          <p:spPr>
            <a:xfrm flipH="1">
              <a:off x="4419599" y="3938731"/>
              <a:ext cx="1930403" cy="9550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2" idx="6"/>
            </p:cNvCxnSpPr>
            <p:nvPr/>
          </p:nvCxnSpPr>
          <p:spPr>
            <a:xfrm flipH="1">
              <a:off x="7247462" y="3938731"/>
              <a:ext cx="16945" cy="9550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3725333" y="4893739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23" name="Rounded Rectangle 22"/>
          <p:cNvSpPr/>
          <p:nvPr/>
        </p:nvSpPr>
        <p:spPr>
          <a:xfrm>
            <a:off x="4419598" y="4910668"/>
            <a:ext cx="2827863" cy="74506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smtClean="0">
                <a:solidFill>
                  <a:schemeClr val="accent1"/>
                </a:solidFill>
                <a:latin typeface="Courier" charset="0"/>
                <a:ea typeface="Courier" charset="0"/>
                <a:cs typeface="Courier" charset="0"/>
              </a:rPr>
              <a:t>B</a:t>
            </a:r>
            <a:endParaRPr lang="en-US" sz="3600" dirty="0">
              <a:solidFill>
                <a:schemeClr val="accent1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725335" y="4893740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2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1913472" y="5638798"/>
            <a:ext cx="728131" cy="643469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accent2"/>
                </a:solidFill>
                <a:latin typeface="Courier" charset="0"/>
                <a:ea typeface="Courier" charset="0"/>
                <a:cs typeface="Courier" charset="0"/>
              </a:rPr>
              <a:t>A*</a:t>
            </a:r>
            <a:endParaRPr lang="en-US" sz="2800" dirty="0">
              <a:solidFill>
                <a:schemeClr val="accent2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cxnSp>
        <p:nvCxnSpPr>
          <p:cNvPr id="11" name="Straight Arrow Connector 10"/>
          <p:cNvCxnSpPr>
            <a:stCxn id="29" idx="0"/>
          </p:cNvCxnSpPr>
          <p:nvPr/>
        </p:nvCxnSpPr>
        <p:spPr>
          <a:xfrm flipH="1" flipV="1">
            <a:off x="2269067" y="5096933"/>
            <a:ext cx="8471" cy="541865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2641604" y="4656668"/>
            <a:ext cx="2302929" cy="4402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3725336" y="4893746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3326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4.07407E-6 L -0.2375 -0.08148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75" y="-407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1.48148E-6 L 0.23333 -0.10116 " pathEditMode="relative" rAng="0" ptsTypes="AA">
                                      <p:cBhvr>
                                        <p:cTn id="5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-5069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 animBg="1"/>
      <p:bldP spid="10" grpId="2" animBg="1"/>
      <p:bldP spid="10" grpId="3" animBg="1"/>
      <p:bldP spid="23" grpId="0" animBg="1"/>
      <p:bldP spid="23" grpId="1" animBg="1"/>
      <p:bldP spid="24" grpId="0" animBg="1"/>
      <p:bldP spid="24" grpId="1" animBg="1"/>
      <p:bldP spid="29" grpId="0" animBg="1"/>
      <p:bldP spid="29" grpId="1" animBg="1"/>
      <p:bldP spid="29" grpId="2" animBg="1"/>
      <p:bldP spid="29" grpId="3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Solution: </a:t>
            </a:r>
            <a:r>
              <a:rPr lang="en-US" sz="6600" dirty="0" err="1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std</a:t>
            </a:r>
            <a:r>
              <a:rPr lang="en-US" sz="66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::variant</a:t>
            </a:r>
            <a:endParaRPr lang="en-US" sz="66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4267" y="1727202"/>
            <a:ext cx="108034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charset="0"/>
              <a:buChar char="•"/>
            </a:pP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~A()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, set counter to </a:t>
            </a:r>
            <a:r>
              <a:rPr lang="en-US" sz="3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0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Now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B(...)</a:t>
            </a: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throws...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Now we are “empty”. </a:t>
            </a:r>
          </a:p>
          <a:p>
            <a:pPr marL="1028700" lvl="1" indent="-571500">
              <a:buFont typeface="Arial" charset="0"/>
              <a:buChar char="•"/>
            </a:pPr>
            <a:r>
              <a:rPr lang="en-US" sz="3600" dirty="0" err="1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valueless_by_exception</a:t>
            </a:r>
            <a:r>
              <a:rPr lang="en-US" sz="36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()</a:t>
            </a: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reports </a:t>
            </a:r>
            <a:r>
              <a:rPr lang="en-US" sz="36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true</a:t>
            </a:r>
          </a:p>
          <a:p>
            <a:pPr marL="1028700" lvl="1" indent="-571500">
              <a:buFont typeface="Arial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visiting is an error until new value provided!</a:t>
            </a:r>
            <a:endParaRPr lang="en-US" sz="3600" dirty="0">
              <a:solidFill>
                <a:schemeClr val="bg1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19599" y="4893732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30797" y="4893735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841997" y="4893733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553195" y="4893736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419599" y="4893732"/>
            <a:ext cx="1405465" cy="745066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accent2"/>
                </a:solidFill>
                <a:latin typeface="Courier" charset="0"/>
                <a:ea typeface="Courier" charset="0"/>
                <a:cs typeface="Courier" charset="0"/>
              </a:rPr>
              <a:t>A</a:t>
            </a:r>
            <a:endParaRPr lang="en-US" sz="3600" dirty="0">
              <a:solidFill>
                <a:schemeClr val="accent2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419599" y="3481528"/>
            <a:ext cx="2844808" cy="1412204"/>
            <a:chOff x="4419599" y="3481528"/>
            <a:chExt cx="2844808" cy="1412204"/>
          </a:xfrm>
        </p:grpSpPr>
        <p:sp>
          <p:nvSpPr>
            <p:cNvPr id="12" name="Oval 11"/>
            <p:cNvSpPr/>
            <p:nvPr/>
          </p:nvSpPr>
          <p:spPr>
            <a:xfrm>
              <a:off x="6350002" y="3481528"/>
              <a:ext cx="914405" cy="914405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solidFill>
                    <a:schemeClr val="accent1"/>
                  </a:solidFill>
                  <a:latin typeface="Courier" charset="0"/>
                  <a:ea typeface="Courier" charset="0"/>
                  <a:cs typeface="Courier" charset="0"/>
                </a:rPr>
                <a:t>B</a:t>
              </a:r>
              <a:endParaRPr lang="en-US" sz="3600" dirty="0">
                <a:solidFill>
                  <a:schemeClr val="accent1"/>
                </a:solidFill>
                <a:latin typeface="Courier" charset="0"/>
                <a:ea typeface="Courier" charset="0"/>
                <a:cs typeface="Courier" charset="0"/>
              </a:endParaRPr>
            </a:p>
          </p:txBody>
        </p:sp>
        <p:cxnSp>
          <p:nvCxnSpPr>
            <p:cNvPr id="14" name="Straight Connector 13"/>
            <p:cNvCxnSpPr>
              <a:stCxn id="12" idx="2"/>
            </p:cNvCxnSpPr>
            <p:nvPr/>
          </p:nvCxnSpPr>
          <p:spPr>
            <a:xfrm flipH="1">
              <a:off x="4419599" y="3938731"/>
              <a:ext cx="1930403" cy="9550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2" idx="6"/>
            </p:cNvCxnSpPr>
            <p:nvPr/>
          </p:nvCxnSpPr>
          <p:spPr>
            <a:xfrm flipH="1">
              <a:off x="7247462" y="3938731"/>
              <a:ext cx="16945" cy="9550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3725333" y="4893739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3725336" y="4893740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0231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2" grpId="0" animBg="1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Tradeoffs</a:t>
            </a:r>
            <a:endParaRPr lang="en-US" sz="60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2934" y="3318933"/>
            <a:ext cx="10346267" cy="2997200"/>
          </a:xfrm>
        </p:spPr>
        <p:txBody>
          <a:bodyPr>
            <a:normAutofit/>
          </a:bodyPr>
          <a:lstStyle/>
          <a:p>
            <a:r>
              <a:rPr lang="en-US" sz="400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No </a:t>
            </a:r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wasted memory</a:t>
            </a:r>
            <a:endParaRPr lang="en-US" sz="4000" dirty="0" smtClean="0">
              <a:solidFill>
                <a:schemeClr val="accent2">
                  <a:lumMod val="40000"/>
                  <a:lumOff val="6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No empty state</a:t>
            </a:r>
          </a:p>
          <a:p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Strong exception-safety, rollback semantics</a:t>
            </a:r>
            <a:endParaRPr lang="en-US" sz="4000" dirty="0" smtClean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No dynamic allocations, backup copies</a:t>
            </a:r>
            <a:endParaRPr lang="en-US" sz="4000" dirty="0" smtClean="0">
              <a:solidFill>
                <a:schemeClr val="accent2">
                  <a:lumMod val="40000"/>
                  <a:lumOff val="6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46667" y="1608667"/>
            <a:ext cx="10837333" cy="157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Because of C++ language rules, </a:t>
            </a:r>
            <a:b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</a:br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we can’t have everything we want.</a:t>
            </a:r>
            <a:endParaRPr lang="en-US" sz="40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32952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What is a variant?</a:t>
            </a:r>
            <a:endParaRPr lang="en-US" sz="60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 variant is a </a:t>
            </a:r>
            <a:r>
              <a:rPr lang="en-US" sz="4400" i="1" dirty="0" err="1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heterogenous</a:t>
            </a:r>
            <a:r>
              <a:rPr lang="en-US" sz="4400" i="1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container.</a:t>
            </a:r>
          </a:p>
          <a:p>
            <a:pPr lvl="1"/>
            <a:r>
              <a:rPr lang="en-US" sz="4000" dirty="0" smtClean="0">
                <a:solidFill>
                  <a:schemeClr val="bg1"/>
                </a:solidFill>
              </a:rPr>
              <a:t>  </a:t>
            </a:r>
            <a:r>
              <a:rPr lang="en-US" sz="4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s</a:t>
            </a:r>
            <a:r>
              <a:rPr lang="en-US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td</a:t>
            </a:r>
            <a:r>
              <a:rPr lang="en-US" sz="40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::</a:t>
            </a:r>
            <a:r>
              <a:rPr lang="en-US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vector</a:t>
            </a:r>
            <a:r>
              <a:rPr lang="en-US" sz="40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&lt;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T</a:t>
            </a:r>
            <a:r>
              <a:rPr lang="en-US" sz="40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</a:t>
            </a:r>
            <a:r>
              <a:rPr lang="en-US" sz="4000" dirty="0" smtClean="0">
                <a:solidFill>
                  <a:schemeClr val="accent4"/>
                </a:solidFill>
              </a:rPr>
              <a:t/>
            </a:r>
            <a:br>
              <a:rPr lang="en-US" sz="4000" dirty="0" smtClean="0">
                <a:solidFill>
                  <a:schemeClr val="accent4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many</a:t>
            </a:r>
            <a:r>
              <a:rPr lang="en-US" sz="40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objects of </a:t>
            </a:r>
            <a:r>
              <a:rPr lang="en-US" sz="4000" dirty="0" smtClean="0">
                <a:solidFill>
                  <a:schemeClr val="accent3"/>
                </a:solidFill>
                <a:latin typeface="Helvetica" charset="0"/>
                <a:ea typeface="Helvetica" charset="0"/>
                <a:cs typeface="Helvetica" charset="0"/>
              </a:rPr>
              <a:t>one </a:t>
            </a:r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type</a:t>
            </a:r>
          </a:p>
          <a:p>
            <a:pPr lvl="1"/>
            <a:r>
              <a:rPr lang="en-US" sz="4000" dirty="0" smtClean="0">
                <a:solidFill>
                  <a:schemeClr val="bg1"/>
                </a:solidFill>
              </a:rPr>
              <a:t>  </a:t>
            </a:r>
            <a:r>
              <a:rPr lang="en-US" sz="4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s</a:t>
            </a:r>
            <a:r>
              <a:rPr lang="en-US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td</a:t>
            </a:r>
            <a:r>
              <a:rPr lang="en-US" sz="40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::</a:t>
            </a:r>
            <a:r>
              <a:rPr lang="en-US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variant</a:t>
            </a:r>
            <a:r>
              <a:rPr lang="en-US" sz="40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&lt;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T</a:t>
            </a:r>
            <a:r>
              <a:rPr lang="en-US" sz="40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, 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U</a:t>
            </a:r>
            <a:r>
              <a:rPr lang="en-US" sz="40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, 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V</a:t>
            </a:r>
            <a:r>
              <a:rPr lang="en-US" sz="40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</a:t>
            </a:r>
            <a:r>
              <a:rPr lang="en-US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000" dirty="0" smtClean="0">
                <a:solidFill>
                  <a:schemeClr val="accent3"/>
                </a:solidFill>
                <a:latin typeface="Helvetica" charset="0"/>
                <a:ea typeface="Helvetica" charset="0"/>
                <a:cs typeface="Helvetica" charset="0"/>
              </a:rPr>
              <a:t>one </a:t>
            </a:r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object of </a:t>
            </a:r>
            <a:r>
              <a:rPr lang="en-US" sz="4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any</a:t>
            </a:r>
            <a:r>
              <a:rPr lang="en-US" sz="40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of 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T</a:t>
            </a:r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U</a:t>
            </a:r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or 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V</a:t>
            </a:r>
            <a:endParaRPr lang="en-US" sz="4400" i="1" dirty="0" smtClean="0">
              <a:solidFill>
                <a:schemeClr val="accent6">
                  <a:lumMod val="40000"/>
                  <a:lumOff val="60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44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AKA “tagged-union”, “</a:t>
            </a:r>
            <a:r>
              <a:rPr lang="en-US" sz="4400" dirty="0" err="1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typesafe</a:t>
            </a:r>
            <a:r>
              <a:rPr lang="en-US" sz="44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union”</a:t>
            </a:r>
          </a:p>
        </p:txBody>
      </p:sp>
    </p:spTree>
    <p:extLst>
      <p:ext uri="{BB962C8B-B14F-4D97-AF65-F5344CB8AC3E}">
        <p14:creationId xmlns:p14="http://schemas.microsoft.com/office/powerpoint/2010/main" val="201994129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Solution: </a:t>
            </a:r>
            <a:r>
              <a:rPr lang="en-US" sz="6600" dirty="0" err="1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strict_variant</a:t>
            </a:r>
            <a:endParaRPr lang="en-US" sz="66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4267" y="1727202"/>
            <a:ext cx="108034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If 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B(B&amp;&amp;)</a:t>
            </a: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can’t throw, great, do the obvious.</a:t>
            </a:r>
            <a:endParaRPr lang="en-US" sz="3600" dirty="0" smtClean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marL="571500" indent="-571500">
              <a:buFont typeface="Arial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If 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B(B&amp;&amp;)</a:t>
            </a: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can throw, 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B</a:t>
            </a: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always </a:t>
            </a: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lives on heap.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Construct 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B</a:t>
            </a: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on heap. If it fails, didn’t touch </a:t>
            </a: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A</a:t>
            </a: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~A()</a:t>
            </a: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then move 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B*</a:t>
            </a: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to storage. Can’t fail.</a:t>
            </a:r>
            <a:endParaRPr lang="en-US" sz="3600" dirty="0" smtClean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19599" y="4893732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30797" y="4893735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841997" y="4893733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553195" y="4893736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419599" y="4893732"/>
            <a:ext cx="1405465" cy="745066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accent2"/>
                </a:solidFill>
                <a:latin typeface="Courier" charset="0"/>
                <a:ea typeface="Courier" charset="0"/>
                <a:cs typeface="Courier" charset="0"/>
              </a:rPr>
              <a:t>A</a:t>
            </a:r>
            <a:endParaRPr lang="en-US" sz="3600" dirty="0">
              <a:solidFill>
                <a:schemeClr val="accent2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436532" y="3498464"/>
            <a:ext cx="2844808" cy="1412204"/>
            <a:chOff x="4419599" y="3481528"/>
            <a:chExt cx="2844808" cy="1412204"/>
          </a:xfrm>
        </p:grpSpPr>
        <p:sp>
          <p:nvSpPr>
            <p:cNvPr id="12" name="Oval 11"/>
            <p:cNvSpPr/>
            <p:nvPr/>
          </p:nvSpPr>
          <p:spPr>
            <a:xfrm>
              <a:off x="6350002" y="3481528"/>
              <a:ext cx="914405" cy="914405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solidFill>
                    <a:schemeClr val="accent1"/>
                  </a:solidFill>
                  <a:latin typeface="Courier" charset="0"/>
                  <a:ea typeface="Courier" charset="0"/>
                  <a:cs typeface="Courier" charset="0"/>
                </a:rPr>
                <a:t>B</a:t>
              </a:r>
              <a:endParaRPr lang="en-US" sz="3600" dirty="0">
                <a:solidFill>
                  <a:schemeClr val="accent1"/>
                </a:solidFill>
                <a:latin typeface="Courier" charset="0"/>
                <a:ea typeface="Courier" charset="0"/>
                <a:cs typeface="Courier" charset="0"/>
              </a:endParaRPr>
            </a:p>
          </p:txBody>
        </p:sp>
        <p:cxnSp>
          <p:nvCxnSpPr>
            <p:cNvPr id="14" name="Straight Connector 13"/>
            <p:cNvCxnSpPr>
              <a:stCxn id="12" idx="2"/>
            </p:cNvCxnSpPr>
            <p:nvPr/>
          </p:nvCxnSpPr>
          <p:spPr>
            <a:xfrm flipH="1">
              <a:off x="4419599" y="3938731"/>
              <a:ext cx="1930403" cy="9550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2" idx="6"/>
            </p:cNvCxnSpPr>
            <p:nvPr/>
          </p:nvCxnSpPr>
          <p:spPr>
            <a:xfrm flipH="1">
              <a:off x="7247462" y="3938731"/>
              <a:ext cx="16945" cy="9550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3725333" y="4893739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23" name="Rounded Rectangle 22"/>
          <p:cNvSpPr/>
          <p:nvPr/>
        </p:nvSpPr>
        <p:spPr>
          <a:xfrm>
            <a:off x="8508992" y="4083628"/>
            <a:ext cx="2827863" cy="74506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smtClean="0">
                <a:solidFill>
                  <a:schemeClr val="accent1"/>
                </a:solidFill>
                <a:latin typeface="Courier" charset="0"/>
                <a:ea typeface="Courier" charset="0"/>
                <a:cs typeface="Courier" charset="0"/>
              </a:rPr>
              <a:t>B</a:t>
            </a:r>
            <a:endParaRPr lang="en-US" sz="3600" dirty="0">
              <a:solidFill>
                <a:schemeClr val="accent1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725335" y="4893743"/>
            <a:ext cx="694267" cy="74506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2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9567329" y="5384797"/>
            <a:ext cx="728131" cy="643469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accent1"/>
                </a:solidFill>
                <a:latin typeface="Courier" charset="0"/>
                <a:ea typeface="Courier" charset="0"/>
                <a:cs typeface="Courier" charset="0"/>
              </a:rPr>
              <a:t>B*</a:t>
            </a:r>
            <a:endParaRPr lang="en-US" sz="2800" dirty="0">
              <a:solidFill>
                <a:schemeClr val="accent1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cxnSp>
        <p:nvCxnSpPr>
          <p:cNvPr id="11" name="Straight Arrow Connector 10"/>
          <p:cNvCxnSpPr>
            <a:stCxn id="29" idx="0"/>
          </p:cNvCxnSpPr>
          <p:nvPr/>
        </p:nvCxnSpPr>
        <p:spPr>
          <a:xfrm flipH="1" flipV="1">
            <a:off x="9922924" y="4842932"/>
            <a:ext cx="8471" cy="541865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>
            <a:endCxn id="23" idx="1"/>
          </p:cNvCxnSpPr>
          <p:nvPr/>
        </p:nvCxnSpPr>
        <p:spPr>
          <a:xfrm flipV="1">
            <a:off x="5113864" y="4456161"/>
            <a:ext cx="3395128" cy="7775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4274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2084 -0.07176 " pathEditMode="relative" ptsTypes="AA">
                                      <p:cBhvr>
                                        <p:cTn id="3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2" grpId="0" animBg="1"/>
      <p:bldP spid="23" grpId="0" animBg="1"/>
      <p:bldP spid="24" grpId="0" animBg="1"/>
      <p:bldP spid="29" grpId="0" animBg="1"/>
      <p:bldP spid="29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strict_variant</a:t>
            </a:r>
            <a:r>
              <a:rPr lang="en-US" sz="6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design</a:t>
            </a:r>
            <a:endParaRPr lang="en-US" sz="60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2201333"/>
            <a:ext cx="11328400" cy="4114800"/>
          </a:xfrm>
        </p:spPr>
        <p:txBody>
          <a:bodyPr>
            <a:normAutofit/>
          </a:bodyPr>
          <a:lstStyle/>
          <a:p>
            <a:endParaRPr lang="en-US" sz="3600" dirty="0" smtClean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Make a “simple” variant which assumes members are </a:t>
            </a:r>
            <a:r>
              <a:rPr lang="en-US" sz="3600" dirty="0" err="1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nothrow</a:t>
            </a: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moveable. (This is easy!)</a:t>
            </a:r>
            <a:b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</a:br>
            <a:endParaRPr lang="en-US" sz="3600" dirty="0" smtClean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Then, to make a general variant, stick anything that throws in a </a:t>
            </a:r>
            <a:r>
              <a:rPr lang="en-US" sz="3600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recursive_wrapper</a:t>
            </a: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and use the simple code. (Pointers can always be moved!)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1690688"/>
            <a:ext cx="114469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High level design: Reducing to a simpler problem.</a:t>
            </a:r>
            <a:endParaRPr lang="en-US" sz="40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00611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0267" y="1574802"/>
            <a:ext cx="11430000" cy="470898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template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&lt;</a:t>
            </a:r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wrap_if_throwing_move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{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using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type = 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::conditional&lt;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   </a:t>
            </a:r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is_nothrow_move_constructible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&lt;</a:t>
            </a:r>
            <a:r>
              <a:rPr lang="en-US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&gt;::value,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    </a:t>
            </a:r>
            <a:r>
              <a:rPr lang="en-US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,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recursive_wrapper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&lt;</a:t>
            </a:r>
            <a:r>
              <a:rPr lang="en-US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 &gt;::type;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en-US" sz="2000" b="1" dirty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template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&lt;</a:t>
            </a:r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using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wrap_if_throwing_move_t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wrap_if_throwing_move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&lt;</a:t>
            </a:r>
            <a:r>
              <a:rPr lang="en-US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&gt;::type;</a:t>
            </a:r>
          </a:p>
          <a:p>
            <a:endParaRPr lang="en-US" sz="2000" b="1" dirty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template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&lt;</a:t>
            </a:r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typename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... </a:t>
            </a:r>
            <a:r>
              <a:rPr lang="en-US" sz="20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Ts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using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variant =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simple_variant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&lt;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wrap_if_throwing_move_t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&lt;</a:t>
            </a:r>
            <a:r>
              <a:rPr lang="en-US" sz="20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Ts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&gt;...&gt;;</a:t>
            </a:r>
            <a:endParaRPr lang="en-US" sz="2000" b="1" dirty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5733" y="440270"/>
            <a:ext cx="112945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“Step 2”, the reduction, fits here on the screen.</a:t>
            </a:r>
            <a:endParaRPr lang="en-US" sz="40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55305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Why use </a:t>
            </a:r>
            <a:r>
              <a:rPr lang="en-US" sz="60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strict_variant</a:t>
            </a:r>
            <a:r>
              <a:rPr lang="en-US" sz="6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instead of </a:t>
            </a:r>
            <a:r>
              <a:rPr lang="en-US" sz="6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boost</a:t>
            </a:r>
            <a:r>
              <a:rPr lang="en-US" sz="60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::</a:t>
            </a:r>
            <a:r>
              <a:rPr lang="en-US" sz="6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variant</a:t>
            </a:r>
            <a:r>
              <a:rPr lang="en-US" sz="6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?</a:t>
            </a:r>
            <a:endParaRPr lang="en-US" sz="60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2201333"/>
            <a:ext cx="11328400" cy="41148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boost</a:t>
            </a:r>
            <a:r>
              <a:rPr lang="en-US" sz="40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::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variant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supports even C++98</a:t>
            </a:r>
            <a:endParaRPr lang="en-US" sz="4000" dirty="0" smtClean="0">
              <a:solidFill>
                <a:schemeClr val="accent2">
                  <a:lumMod val="40000"/>
                  <a:lumOff val="6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This means, it has to basically work even if we can’t check </a:t>
            </a:r>
            <a:r>
              <a:rPr lang="en-US" sz="4000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noexcept</a:t>
            </a:r>
            <a:r>
              <a:rPr lang="en-US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status of operations.</a:t>
            </a:r>
            <a:b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</a:br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This greatly limits design options.</a:t>
            </a:r>
          </a:p>
          <a:p>
            <a:r>
              <a:rPr lang="en-US" sz="40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strict_variant</a:t>
            </a:r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targets C++11</a:t>
            </a:r>
            <a:b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</a:br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This allows an, IMO, simpler and better strategy.</a:t>
            </a:r>
            <a:endParaRPr lang="en-US" sz="4000" dirty="0" smtClean="0">
              <a:solidFill>
                <a:schemeClr val="accent2">
                  <a:lumMod val="40000"/>
                  <a:lumOff val="6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00784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8791919"/>
              </p:ext>
            </p:extLst>
          </p:nvPr>
        </p:nvGraphicFramePr>
        <p:xfrm>
          <a:off x="728133" y="677863"/>
          <a:ext cx="10905065" cy="56247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93067"/>
                <a:gridCol w="1524000"/>
                <a:gridCol w="2032000"/>
                <a:gridCol w="1811867"/>
                <a:gridCol w="1744131"/>
              </a:tblGrid>
              <a:tr h="746190">
                <a:tc>
                  <a:txBody>
                    <a:bodyPr/>
                    <a:lstStyle/>
                    <a:p>
                      <a:endParaRPr lang="en-US" sz="2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Empty State</a:t>
                      </a:r>
                      <a:endParaRPr lang="en-US" sz="2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Exception Safety</a:t>
                      </a:r>
                      <a:endParaRPr lang="en-US" sz="2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Backup Copies</a:t>
                      </a:r>
                      <a:endParaRPr lang="en-US" sz="2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Number of states</a:t>
                      </a:r>
                      <a:endParaRPr lang="en-US" sz="2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</a:tr>
              <a:tr h="139505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double storage</a:t>
                      </a:r>
                      <a:endParaRPr lang="en-US" sz="2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no</a:t>
                      </a:r>
                      <a:endParaRPr lang="en-US" sz="2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yes</a:t>
                      </a:r>
                      <a:endParaRPr lang="en-US" sz="2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no</a:t>
                      </a:r>
                      <a:endParaRPr lang="en-US" sz="2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2n</a:t>
                      </a:r>
                      <a:endParaRPr lang="en-US" sz="2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</a:tr>
              <a:tr h="139505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Courier" charset="0"/>
                          <a:ea typeface="Courier" charset="0"/>
                          <a:cs typeface="Courier" charset="0"/>
                        </a:rPr>
                        <a:t>std</a:t>
                      </a:r>
                      <a:r>
                        <a:rPr lang="en-US" sz="28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::variant</a:t>
                      </a:r>
                      <a:endParaRPr lang="en-US" sz="2800" dirty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yes</a:t>
                      </a:r>
                      <a:endParaRPr lang="en-US" sz="2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no</a:t>
                      </a:r>
                      <a:endParaRPr lang="en-US" sz="2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no</a:t>
                      </a:r>
                      <a:endParaRPr lang="en-US" sz="2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n+1</a:t>
                      </a:r>
                      <a:endParaRPr lang="en-US" sz="2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</a:tr>
              <a:tr h="746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Courier" charset="0"/>
                          <a:ea typeface="Courier" charset="0"/>
                          <a:cs typeface="Courier" charset="0"/>
                        </a:rPr>
                        <a:t>boost::variant</a:t>
                      </a:r>
                    </a:p>
                    <a:p>
                      <a:endParaRPr lang="en-US" sz="2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no</a:t>
                      </a:r>
                      <a:endParaRPr lang="en-US" sz="2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yes</a:t>
                      </a:r>
                      <a:endParaRPr lang="en-US" sz="2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yes</a:t>
                      </a:r>
                      <a:endParaRPr lang="en-US" sz="2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2n</a:t>
                      </a:r>
                      <a:endParaRPr lang="en-US" sz="2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</a:tr>
              <a:tr h="746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>
                          <a:latin typeface="Courier" charset="0"/>
                          <a:ea typeface="Courier" charset="0"/>
                          <a:cs typeface="Courier" charset="0"/>
                        </a:rPr>
                        <a:t>strict_variant</a:t>
                      </a:r>
                      <a:endParaRPr lang="en-US" sz="2800" dirty="0" smtClean="0">
                        <a:latin typeface="Courier" charset="0"/>
                        <a:ea typeface="Courier" charset="0"/>
                        <a:cs typeface="Courier" charset="0"/>
                      </a:endParaRPr>
                    </a:p>
                    <a:p>
                      <a:endParaRPr lang="en-US" sz="2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no</a:t>
                      </a:r>
                      <a:endParaRPr lang="en-US" sz="2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yes</a:t>
                      </a:r>
                      <a:endParaRPr lang="en-US" sz="2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no</a:t>
                      </a:r>
                      <a:endParaRPr lang="en-US" sz="2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Helvetica" charset="0"/>
                          <a:ea typeface="Helvetica" charset="0"/>
                          <a:cs typeface="Helvetica" charset="0"/>
                        </a:rPr>
                        <a:t>n</a:t>
                      </a:r>
                      <a:endParaRPr lang="en-US" sz="2800" dirty="0"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54763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Other features</a:t>
            </a:r>
            <a:endParaRPr lang="en-US" sz="60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1690688"/>
            <a:ext cx="11328400" cy="4625445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boost</a:t>
            </a:r>
            <a:r>
              <a:rPr lang="en-US" sz="40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::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variant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and </a:t>
            </a:r>
            <a:r>
              <a:rPr lang="en-US" sz="4000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std</a:t>
            </a:r>
            <a:r>
              <a:rPr lang="en-US" sz="40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::variant</a:t>
            </a:r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sometimes do annoying things</a:t>
            </a:r>
          </a:p>
          <a:p>
            <a:endParaRPr lang="en-US" sz="40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  <a:p>
            <a:endParaRPr lang="en-US" sz="4000" dirty="0" smtClean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  <a:p>
            <a:endParaRPr lang="en-US" sz="40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4000" dirty="0" err="1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strict_variant</a:t>
            </a:r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uses SFINAE to prevent many “evil” standard conversions here.</a:t>
            </a:r>
            <a:endParaRPr lang="en-US" sz="4000" dirty="0" smtClean="0">
              <a:solidFill>
                <a:schemeClr val="accent2">
                  <a:lumMod val="40000"/>
                  <a:lumOff val="60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6139" y="3081869"/>
            <a:ext cx="10007600" cy="16312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variant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&lt;</a:t>
            </a:r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string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&gt; v;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v = 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true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 </a:t>
            </a:r>
            <a:r>
              <a:rPr lang="en-US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// Compiles! Because of bool -&gt; </a:t>
            </a:r>
            <a:r>
              <a:rPr lang="en-US" sz="20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  :(</a:t>
            </a:r>
          </a:p>
          <a:p>
            <a:endParaRPr lang="en-US" sz="2000" b="1" dirty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variant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&lt;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bool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string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&gt; u;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u = </a:t>
            </a:r>
            <a:r>
              <a:rPr lang="en-US" sz="20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"The future is now!"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 </a:t>
            </a:r>
            <a:r>
              <a:rPr lang="en-US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// Selects bool, not </a:t>
            </a:r>
            <a:r>
              <a:rPr lang="en-US" sz="20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::string!  :(</a:t>
            </a:r>
            <a:endParaRPr lang="en-US" sz="2000" b="1" dirty="0">
              <a:solidFill>
                <a:schemeClr val="accent6">
                  <a:lumMod val="40000"/>
                  <a:lumOff val="60000"/>
                </a:schemeClr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88710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68365"/>
            <a:ext cx="9144000" cy="2387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THANK YOU</a:t>
            </a:r>
            <a:endParaRPr lang="en-US" dirty="0">
              <a:solidFill>
                <a:schemeClr val="bg1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602037"/>
            <a:ext cx="10888133" cy="2663295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00B0F0"/>
                </a:solidFill>
              </a:rPr>
              <a:t>http://</a:t>
            </a:r>
            <a:r>
              <a:rPr lang="en-US" sz="4400" dirty="0" err="1" smtClean="0">
                <a:solidFill>
                  <a:srgbClr val="00B0F0"/>
                </a:solidFill>
              </a:rPr>
              <a:t>chrisbeck.co</a:t>
            </a:r>
            <a:endParaRPr lang="en-US" sz="4400" dirty="0" smtClean="0">
              <a:solidFill>
                <a:srgbClr val="00B0F0"/>
              </a:solidFill>
            </a:endParaRPr>
          </a:p>
          <a:p>
            <a:r>
              <a:rPr lang="en-US" sz="4400" dirty="0" smtClean="0">
                <a:solidFill>
                  <a:srgbClr val="00B0F0"/>
                </a:solidFill>
              </a:rPr>
              <a:t>http://</a:t>
            </a:r>
            <a:r>
              <a:rPr lang="en-US" sz="4400" dirty="0" err="1" smtClean="0">
                <a:solidFill>
                  <a:srgbClr val="00B0F0"/>
                </a:solidFill>
              </a:rPr>
              <a:t>github.com</a:t>
            </a:r>
            <a:r>
              <a:rPr lang="en-US" sz="4400" dirty="0" smtClean="0">
                <a:solidFill>
                  <a:srgbClr val="00B0F0"/>
                </a:solidFill>
              </a:rPr>
              <a:t>/cbeck88/</a:t>
            </a:r>
            <a:endParaRPr lang="en-US" sz="4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06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886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What is a union?</a:t>
            </a:r>
            <a:endParaRPr lang="en-US" sz="60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3072" y="1371603"/>
            <a:ext cx="10007600" cy="16312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bar {      </a:t>
            </a:r>
            <a:r>
              <a:rPr lang="en-US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// Size is sum of sizes,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short</a:t>
            </a:r>
            <a:r>
              <a:rPr lang="en-US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a;        </a:t>
            </a:r>
            <a:r>
              <a:rPr lang="en-US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// plus padding for alignment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float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b;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double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c;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};</a:t>
            </a:r>
            <a:endParaRPr lang="en-US" sz="2000" b="1" dirty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3075" y="3843867"/>
            <a:ext cx="10007600" cy="16312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u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nion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foo {       </a:t>
            </a:r>
            <a:r>
              <a:rPr lang="en-US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// Size is max of sizes,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short</a:t>
            </a:r>
            <a:r>
              <a:rPr lang="en-US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a;        </a:t>
            </a:r>
            <a:r>
              <a:rPr lang="en-US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// alignment is max of alignments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float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b;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double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c;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};</a:t>
            </a:r>
            <a:endParaRPr lang="en-US" sz="2000" b="1" dirty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167459" y="3189077"/>
            <a:ext cx="7450658" cy="468532"/>
            <a:chOff x="2167459" y="3189077"/>
            <a:chExt cx="7450658" cy="468532"/>
          </a:xfrm>
        </p:grpSpPr>
        <p:grpSp>
          <p:nvGrpSpPr>
            <p:cNvPr id="30" name="Group 29"/>
            <p:cNvGrpSpPr/>
            <p:nvPr/>
          </p:nvGrpSpPr>
          <p:grpSpPr>
            <a:xfrm>
              <a:off x="2184397" y="3200400"/>
              <a:ext cx="7433720" cy="457209"/>
              <a:chOff x="2184397" y="3200400"/>
              <a:chExt cx="7433720" cy="457209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2184397" y="3200400"/>
                <a:ext cx="457200" cy="45720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658525" y="3200403"/>
                <a:ext cx="457200" cy="45720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3098797" y="3200403"/>
                <a:ext cx="457200" cy="45720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3572925" y="3200406"/>
                <a:ext cx="457200" cy="45720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047060" y="3200400"/>
                <a:ext cx="457200" cy="45720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521188" y="3200403"/>
                <a:ext cx="457200" cy="45720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961460" y="3200403"/>
                <a:ext cx="457200" cy="45720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5435588" y="3200406"/>
                <a:ext cx="457200" cy="45720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909726" y="3200403"/>
                <a:ext cx="457200" cy="45720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6383854" y="3200406"/>
                <a:ext cx="457200" cy="45720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824126" y="3200406"/>
                <a:ext cx="457200" cy="45720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7298254" y="3200409"/>
                <a:ext cx="457200" cy="45720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7772389" y="3200403"/>
                <a:ext cx="457200" cy="45720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8246517" y="3200406"/>
                <a:ext cx="457200" cy="45720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8686789" y="3200406"/>
                <a:ext cx="457200" cy="45720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9160917" y="3200409"/>
                <a:ext cx="457200" cy="45720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Rounded Rectangle 31"/>
            <p:cNvSpPr/>
            <p:nvPr/>
          </p:nvSpPr>
          <p:spPr>
            <a:xfrm>
              <a:off x="2167459" y="3189077"/>
              <a:ext cx="948266" cy="468523"/>
            </a:xfrm>
            <a:prstGeom prst="roundRect">
              <a:avLst/>
            </a:prstGeom>
            <a:solidFill>
              <a:schemeClr val="accent2">
                <a:alpha val="25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4030124" y="3189077"/>
              <a:ext cx="1862663" cy="468523"/>
            </a:xfrm>
            <a:prstGeom prst="roundRect">
              <a:avLst/>
            </a:prstGeom>
            <a:solidFill>
              <a:schemeClr val="accent6">
                <a:alpha val="25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5909726" y="3200400"/>
              <a:ext cx="3708391" cy="457200"/>
            </a:xfrm>
            <a:prstGeom prst="roundRect">
              <a:avLst/>
            </a:prstGeom>
            <a:solidFill>
              <a:schemeClr val="accent1">
                <a:alpha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931920" y="5715000"/>
            <a:ext cx="3823539" cy="731520"/>
            <a:chOff x="3931920" y="5715000"/>
            <a:chExt cx="3823539" cy="731520"/>
          </a:xfrm>
        </p:grpSpPr>
        <p:grpSp>
          <p:nvGrpSpPr>
            <p:cNvPr id="38" name="Group 37"/>
            <p:cNvGrpSpPr/>
            <p:nvPr/>
          </p:nvGrpSpPr>
          <p:grpSpPr>
            <a:xfrm>
              <a:off x="3977640" y="5806440"/>
              <a:ext cx="3777819" cy="548640"/>
              <a:chOff x="3977640" y="5806440"/>
              <a:chExt cx="3777819" cy="548640"/>
            </a:xfrm>
          </p:grpSpPr>
          <p:grpSp>
            <p:nvGrpSpPr>
              <p:cNvPr id="31" name="Group 30"/>
              <p:cNvGrpSpPr/>
              <p:nvPr/>
            </p:nvGrpSpPr>
            <p:grpSpPr>
              <a:xfrm>
                <a:off x="4047068" y="5841999"/>
                <a:ext cx="3708391" cy="457206"/>
                <a:chOff x="4047068" y="5841999"/>
                <a:chExt cx="3708391" cy="457206"/>
              </a:xfrm>
            </p:grpSpPr>
            <p:sp>
              <p:nvSpPr>
                <p:cNvPr id="14" name="Rectangle 13"/>
                <p:cNvSpPr/>
                <p:nvPr/>
              </p:nvSpPr>
              <p:spPr>
                <a:xfrm>
                  <a:off x="4047068" y="5841999"/>
                  <a:ext cx="457200" cy="457200"/>
                </a:xfrm>
                <a:prstGeom prst="rect">
                  <a:avLst/>
                </a:prstGeom>
                <a:solidFill>
                  <a:schemeClr val="bg1">
                    <a:alpha val="0"/>
                  </a:schemeClr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Rectangle 14"/>
                <p:cNvSpPr/>
                <p:nvPr/>
              </p:nvSpPr>
              <p:spPr>
                <a:xfrm>
                  <a:off x="4521196" y="5842002"/>
                  <a:ext cx="457200" cy="457200"/>
                </a:xfrm>
                <a:prstGeom prst="rect">
                  <a:avLst/>
                </a:prstGeom>
                <a:solidFill>
                  <a:schemeClr val="bg1">
                    <a:alpha val="0"/>
                  </a:schemeClr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>
                  <a:off x="4961468" y="5842002"/>
                  <a:ext cx="457200" cy="457200"/>
                </a:xfrm>
                <a:prstGeom prst="rect">
                  <a:avLst/>
                </a:prstGeom>
                <a:solidFill>
                  <a:schemeClr val="bg1">
                    <a:alpha val="0"/>
                  </a:schemeClr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>
                  <a:off x="5435596" y="5842005"/>
                  <a:ext cx="457200" cy="457200"/>
                </a:xfrm>
                <a:prstGeom prst="rect">
                  <a:avLst/>
                </a:prstGeom>
                <a:solidFill>
                  <a:schemeClr val="bg1">
                    <a:alpha val="0"/>
                  </a:schemeClr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Rectangle 17"/>
                <p:cNvSpPr/>
                <p:nvPr/>
              </p:nvSpPr>
              <p:spPr>
                <a:xfrm>
                  <a:off x="5909731" y="5841999"/>
                  <a:ext cx="457200" cy="457200"/>
                </a:xfrm>
                <a:prstGeom prst="rect">
                  <a:avLst/>
                </a:prstGeom>
                <a:solidFill>
                  <a:schemeClr val="bg1">
                    <a:alpha val="0"/>
                  </a:schemeClr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6383859" y="5842002"/>
                  <a:ext cx="457200" cy="457200"/>
                </a:xfrm>
                <a:prstGeom prst="rect">
                  <a:avLst/>
                </a:prstGeom>
                <a:solidFill>
                  <a:schemeClr val="bg1">
                    <a:alpha val="0"/>
                  </a:schemeClr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6824131" y="5842002"/>
                  <a:ext cx="457200" cy="457200"/>
                </a:xfrm>
                <a:prstGeom prst="rect">
                  <a:avLst/>
                </a:prstGeom>
                <a:solidFill>
                  <a:schemeClr val="bg1">
                    <a:alpha val="0"/>
                  </a:schemeClr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7298259" y="5842005"/>
                  <a:ext cx="457200" cy="457200"/>
                </a:xfrm>
                <a:prstGeom prst="rect">
                  <a:avLst/>
                </a:prstGeom>
                <a:solidFill>
                  <a:schemeClr val="bg1">
                    <a:alpha val="0"/>
                  </a:schemeClr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5" name="Rounded Rectangle 34"/>
              <p:cNvSpPr/>
              <p:nvPr/>
            </p:nvSpPr>
            <p:spPr>
              <a:xfrm>
                <a:off x="4047063" y="5841999"/>
                <a:ext cx="3708391" cy="457200"/>
              </a:xfrm>
              <a:prstGeom prst="roundRect">
                <a:avLst/>
              </a:prstGeom>
              <a:solidFill>
                <a:schemeClr val="accent1">
                  <a:alpha val="2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3977640" y="5806440"/>
                <a:ext cx="1920240" cy="548640"/>
              </a:xfrm>
              <a:prstGeom prst="roundRect">
                <a:avLst/>
              </a:prstGeom>
              <a:solidFill>
                <a:schemeClr val="accent6">
                  <a:alpha val="25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7" name="Rounded Rectangle 36"/>
            <p:cNvSpPr/>
            <p:nvPr/>
          </p:nvSpPr>
          <p:spPr>
            <a:xfrm>
              <a:off x="3931920" y="5715000"/>
              <a:ext cx="1051560" cy="731520"/>
            </a:xfrm>
            <a:prstGeom prst="roundRect">
              <a:avLst/>
            </a:prstGeom>
            <a:solidFill>
              <a:schemeClr val="accent2">
                <a:alpha val="25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897984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53075" y="389469"/>
            <a:ext cx="10007600" cy="409342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u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nion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foo {       </a:t>
            </a:r>
            <a:endParaRPr lang="en-US" sz="2000" b="1" dirty="0" smtClean="0">
              <a:solidFill>
                <a:schemeClr val="accent6">
                  <a:lumMod val="40000"/>
                  <a:lumOff val="60000"/>
                </a:schemeClr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short</a:t>
            </a:r>
            <a:r>
              <a:rPr lang="en-US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a;        </a:t>
            </a:r>
            <a:endParaRPr lang="en-US" sz="2000" b="1" dirty="0" smtClean="0">
              <a:solidFill>
                <a:schemeClr val="accent6">
                  <a:lumMod val="40000"/>
                  <a:lumOff val="60000"/>
                </a:schemeClr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float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b;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double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c;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en-US" sz="2000" b="1" dirty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accent4"/>
                </a:solidFill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() {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foo f;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f.a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sz="2000" b="1" dirty="0" smtClean="0">
                <a:solidFill>
                  <a:schemeClr val="accent5"/>
                </a:solidFill>
                <a:latin typeface="Courier New" charset="0"/>
                <a:ea typeface="Courier New" charset="0"/>
                <a:cs typeface="Courier New" charset="0"/>
              </a:rPr>
              <a:t>5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f.a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+= </a:t>
            </a:r>
            <a:r>
              <a:rPr lang="en-US" sz="2000" b="1" dirty="0" smtClean="0">
                <a:solidFill>
                  <a:schemeClr val="accent5"/>
                </a:solidFill>
                <a:latin typeface="Courier New" charset="0"/>
                <a:ea typeface="Courier New" charset="0"/>
                <a:cs typeface="Courier New" charset="0"/>
              </a:rPr>
              <a:t>7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  <a:endParaRPr lang="en-US" sz="2000" b="1" dirty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f.b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sz="2000" b="1" dirty="0" smtClean="0">
                <a:solidFill>
                  <a:schemeClr val="accent5"/>
                </a:solidFill>
                <a:latin typeface="Courier New" charset="0"/>
                <a:ea typeface="Courier New" charset="0"/>
                <a:cs typeface="Courier New" charset="0"/>
              </a:rPr>
              <a:t>5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f.b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+= </a:t>
            </a:r>
            <a:r>
              <a:rPr lang="en-US" sz="2000" b="1" dirty="0" smtClean="0">
                <a:solidFill>
                  <a:schemeClr val="accent5"/>
                </a:solidFill>
                <a:latin typeface="Courier New" charset="0"/>
                <a:ea typeface="Courier New" charset="0"/>
                <a:cs typeface="Courier New" charset="0"/>
              </a:rPr>
              <a:t>.5f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94266" y="4656667"/>
            <a:ext cx="108373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Storing to union may change the </a:t>
            </a:r>
            <a:r>
              <a:rPr lang="en-US" sz="3600" i="1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active member</a:t>
            </a: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</a:t>
            </a:r>
            <a:endParaRPr lang="en-US" sz="36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Reading inactive member may lead to</a:t>
            </a:r>
            <a:b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</a:b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implementation-defined or undefined behavior!</a:t>
            </a:r>
            <a:endParaRPr lang="en-US" sz="36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7860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Why would you use this?</a:t>
            </a:r>
            <a:endParaRPr lang="en-US" sz="60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267" y="1825625"/>
            <a:ext cx="10837333" cy="4490508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Need to store </a:t>
            </a:r>
            <a:r>
              <a:rPr lang="en-US" sz="40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several types </a:t>
            </a:r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of objects in a collection, but 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no natural inheritance relation</a:t>
            </a:r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</a:t>
            </a:r>
          </a:p>
          <a:p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Using an </a:t>
            </a:r>
            <a:r>
              <a:rPr lang="en-US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array</a:t>
            </a:r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of </a:t>
            </a:r>
            <a:r>
              <a:rPr lang="en-US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unions</a:t>
            </a:r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store objects </a:t>
            </a:r>
            <a:r>
              <a:rPr lang="en-US" sz="40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contiguously</a:t>
            </a:r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with </a:t>
            </a:r>
            <a:r>
              <a:rPr lang="en-US" sz="40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very little memory wasted</a:t>
            </a:r>
            <a:r>
              <a:rPr lang="en-US" sz="4000" i="1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</a:t>
            </a:r>
          </a:p>
          <a:p>
            <a:pPr lvl="1"/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Low-level signals / event objects</a:t>
            </a:r>
          </a:p>
          <a:p>
            <a:pPr lvl="1"/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Messages matching various schema</a:t>
            </a:r>
          </a:p>
        </p:txBody>
      </p:sp>
    </p:spTree>
    <p:extLst>
      <p:ext uri="{BB962C8B-B14F-4D97-AF65-F5344CB8AC3E}">
        <p14:creationId xmlns:p14="http://schemas.microsoft.com/office/powerpoint/2010/main" val="162837682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53075" y="389469"/>
            <a:ext cx="10007600" cy="563231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SDL_KeyboardEvent</a:t>
            </a:r>
            <a:r>
              <a:rPr 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Uint32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type;       </a:t>
            </a:r>
            <a:r>
              <a:rPr lang="en-US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// SDL_KEYDOWN or SDL_KEYUP  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Uint8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state;       </a:t>
            </a:r>
            <a:r>
              <a:rPr lang="en-US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// SDL_PRESSED or SDL_RELEASED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SDL_Keysym</a:t>
            </a:r>
            <a:r>
              <a:rPr 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keysym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 </a:t>
            </a:r>
            <a:r>
              <a:rPr lang="en-US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// Represents the key that was pressed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en-US" sz="2000" b="1" dirty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struct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SDL_MouseMotionEvent</a:t>
            </a:r>
            <a:r>
              <a:rPr 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Uint32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type;       </a:t>
            </a:r>
            <a:r>
              <a:rPr lang="en-US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// SDL_MOUSEMOTION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Uint32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state;      </a:t>
            </a:r>
            <a:r>
              <a:rPr lang="en-US" sz="2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// bitmask of the current button state  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Sint32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x;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Sint32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y;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en-US" sz="2000" b="1" dirty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union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SDL_Event</a:t>
            </a:r>
            <a:r>
              <a:rPr 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20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SDL_KeyboardEvent</a:t>
            </a:r>
            <a:r>
              <a:rPr 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key;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20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SDL_MouseMotionEvent</a:t>
            </a:r>
            <a:r>
              <a:rPr 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motion;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...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};</a:t>
            </a:r>
            <a:endParaRPr lang="en-US" sz="2000" b="1" dirty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75215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Why would you use this?</a:t>
            </a:r>
            <a:endParaRPr lang="en-US" sz="60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267" y="1825625"/>
            <a:ext cx="10837333" cy="4490508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A </a:t>
            </a:r>
            <a:r>
              <a:rPr lang="en-US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variant</a:t>
            </a:r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is a type-safe alternative to a </a:t>
            </a:r>
            <a:r>
              <a:rPr lang="en-US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union</a:t>
            </a:r>
            <a:br>
              <a:rPr lang="en-US" sz="40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</a:br>
            <a:endParaRPr lang="en-US" sz="4000" dirty="0" smtClean="0">
              <a:solidFill>
                <a:schemeClr val="accent2">
                  <a:lumMod val="40000"/>
                  <a:lumOff val="6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Prevents you from using inactive members</a:t>
            </a:r>
            <a:b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</a:br>
            <a:endParaRPr lang="en-US" sz="4000" dirty="0" smtClean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40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Ensures that destructors are called when the active member changes – crucial for C++!</a:t>
            </a:r>
            <a:endParaRPr lang="en-US" sz="4000" dirty="0" smtClean="0">
              <a:solidFill>
                <a:schemeClr val="accent2">
                  <a:lumMod val="40000"/>
                  <a:lumOff val="6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  <a:p>
            <a:endParaRPr lang="en-US" sz="4000" dirty="0" smtClean="0">
              <a:solidFill>
                <a:schemeClr val="accent2">
                  <a:lumMod val="40000"/>
                  <a:lumOff val="6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51770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53075" y="1405468"/>
            <a:ext cx="10007600" cy="34778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void </a:t>
            </a:r>
            <a:r>
              <a:rPr lang="en-US" sz="2000" b="1" dirty="0" err="1" smtClean="0">
                <a:solidFill>
                  <a:schemeClr val="accent4"/>
                </a:solidFill>
                <a:latin typeface="Courier New" charset="0"/>
                <a:ea typeface="Courier New" charset="0"/>
                <a:cs typeface="Courier New" charset="0"/>
              </a:rPr>
              <a:t>print_variant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boost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::variant&lt;</a:t>
            </a:r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float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&gt; v) {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*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boost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::get&lt;</a:t>
            </a:r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&gt;(&amp;v)) {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&lt;&lt; *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} 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else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float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* f = </a:t>
            </a:r>
            <a:r>
              <a:rPr 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boost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::get&lt;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float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&gt;(&amp;v) {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&lt;&lt; *f;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} 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else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 double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* d = </a:t>
            </a:r>
            <a:r>
              <a:rPr 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boost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::get&lt;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&gt;(&amp;v) {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&lt;&lt; *d;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} 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else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{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 assert(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false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}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2000" b="1" dirty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94266" y="389471"/>
            <a:ext cx="108373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Query the active member using </a:t>
            </a:r>
            <a:r>
              <a:rPr lang="en-US" sz="44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get</a:t>
            </a:r>
            <a:r>
              <a:rPr lang="en-US" sz="44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:</a:t>
            </a:r>
            <a:endParaRPr lang="en-US" sz="44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4266" y="5046131"/>
            <a:ext cx="108373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boost</a:t>
            </a:r>
            <a:r>
              <a:rPr lang="en-US" sz="36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::get</a:t>
            </a: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returns </a:t>
            </a: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if requested type doesn’t match run-time type.</a:t>
            </a:r>
            <a:endParaRPr lang="en-US" sz="3600" dirty="0">
              <a:solidFill>
                <a:schemeClr val="bg1"/>
              </a:solidFill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6387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53075" y="1405468"/>
            <a:ext cx="10007600" cy="224676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void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 smtClean="0">
                <a:solidFill>
                  <a:schemeClr val="accent4"/>
                </a:solidFill>
                <a:latin typeface="Courier New" charset="0"/>
                <a:ea typeface="Courier New" charset="0"/>
                <a:cs typeface="Courier New" charset="0"/>
              </a:rPr>
              <a:t>print_double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d) {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&lt;&lt; d;</a:t>
            </a:r>
            <a:endParaRPr lang="en-US" sz="2000" b="1" dirty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en-US" sz="2000" b="1" dirty="0">
              <a:solidFill>
                <a:schemeClr val="accent2">
                  <a:lumMod val="40000"/>
                  <a:lumOff val="60000"/>
                </a:schemeClr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void </a:t>
            </a:r>
            <a:r>
              <a:rPr lang="en-US" sz="2000" b="1" dirty="0" err="1" smtClean="0">
                <a:solidFill>
                  <a:schemeClr val="accent4"/>
                </a:solidFill>
                <a:latin typeface="Courier New" charset="0"/>
                <a:ea typeface="Courier New" charset="0"/>
                <a:cs typeface="Courier New" charset="0"/>
              </a:rPr>
              <a:t>print_variant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boost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::variant&lt;</a:t>
            </a:r>
            <a:r>
              <a:rPr lang="en-US" sz="2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float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&gt; v) {</a:t>
            </a:r>
          </a:p>
          <a:p>
            <a:r>
              <a:rPr lang="en-US" sz="2000" b="1" dirty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boost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apply_visitor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print_double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, v);</a:t>
            </a:r>
            <a:endParaRPr lang="en-US" sz="2000" b="1" dirty="0" smtClean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2000" b="1" dirty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94266" y="389471"/>
            <a:ext cx="108373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Better, use a </a:t>
            </a:r>
            <a:r>
              <a:rPr lang="en-US" sz="44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visitor</a:t>
            </a:r>
            <a:r>
              <a:rPr lang="en-US" sz="44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:</a:t>
            </a:r>
            <a:endParaRPr lang="en-US" sz="44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4266" y="4656667"/>
            <a:ext cx="108373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This only works because </a:t>
            </a:r>
            <a:r>
              <a:rPr lang="en-US" sz="3600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, </a:t>
            </a: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float</a:t>
            </a: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can be promoted to </a:t>
            </a: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double</a:t>
            </a:r>
            <a:r>
              <a:rPr lang="en-US" sz="36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as part of overload resolution.</a:t>
            </a:r>
            <a:endParaRPr lang="en-US" sz="36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0679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1674</TotalTime>
  <Words>1296</Words>
  <Application>Microsoft Macintosh PowerPoint</Application>
  <PresentationFormat>Widescreen</PresentationFormat>
  <Paragraphs>261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Calibri</vt:lpstr>
      <vt:lpstr>Calibri Light</vt:lpstr>
      <vt:lpstr>Courier</vt:lpstr>
      <vt:lpstr>Courier New</vt:lpstr>
      <vt:lpstr>Helvetica</vt:lpstr>
      <vt:lpstr>Arial</vt:lpstr>
      <vt:lpstr>Office Theme</vt:lpstr>
      <vt:lpstr>STRICT_VARIANT</vt:lpstr>
      <vt:lpstr>What is a variant?</vt:lpstr>
      <vt:lpstr>What is a union?</vt:lpstr>
      <vt:lpstr>PowerPoint Presentation</vt:lpstr>
      <vt:lpstr>Why would you use this?</vt:lpstr>
      <vt:lpstr>PowerPoint Presentation</vt:lpstr>
      <vt:lpstr>Why would you use this?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Existing Implementations</vt:lpstr>
      <vt:lpstr>Problem: Exception Safety</vt:lpstr>
      <vt:lpstr>Solution: Double Storage</vt:lpstr>
      <vt:lpstr>Solution: boost::variant</vt:lpstr>
      <vt:lpstr>Solution: std::variant</vt:lpstr>
      <vt:lpstr>Tradeoffs</vt:lpstr>
      <vt:lpstr>Solution: strict_variant</vt:lpstr>
      <vt:lpstr>strict_variant design</vt:lpstr>
      <vt:lpstr>PowerPoint Presentation</vt:lpstr>
      <vt:lpstr>Why use strict_variant instead of boost::variant?</vt:lpstr>
      <vt:lpstr>PowerPoint Presentation</vt:lpstr>
      <vt:lpstr>Other features</vt:lpstr>
      <vt:lpstr>THANK YOU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strict_variant</dc:title>
  <dc:creator>Christopher Beck</dc:creator>
  <cp:lastModifiedBy>Christopher Beck</cp:lastModifiedBy>
  <cp:revision>43</cp:revision>
  <dcterms:created xsi:type="dcterms:W3CDTF">2017-09-19T06:36:47Z</dcterms:created>
  <dcterms:modified xsi:type="dcterms:W3CDTF">2017-09-20T10:31:04Z</dcterms:modified>
</cp:coreProperties>
</file>